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314" r:id="rId4"/>
    <p:sldId id="258" r:id="rId5"/>
    <p:sldId id="323" r:id="rId6"/>
    <p:sldId id="318" r:id="rId7"/>
    <p:sldId id="317" r:id="rId8"/>
    <p:sldId id="260" r:id="rId9"/>
    <p:sldId id="315" r:id="rId10"/>
    <p:sldId id="319" r:id="rId11"/>
    <p:sldId id="264" r:id="rId12"/>
    <p:sldId id="338" r:id="rId13"/>
    <p:sldId id="266" r:id="rId14"/>
    <p:sldId id="336" r:id="rId15"/>
    <p:sldId id="325" r:id="rId16"/>
    <p:sldId id="327" r:id="rId17"/>
    <p:sldId id="328" r:id="rId18"/>
    <p:sldId id="278" r:id="rId19"/>
    <p:sldId id="280" r:id="rId20"/>
    <p:sldId id="329" r:id="rId21"/>
    <p:sldId id="330" r:id="rId22"/>
    <p:sldId id="331" r:id="rId23"/>
    <p:sldId id="337" r:id="rId24"/>
    <p:sldId id="332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6" autoAdjust="0"/>
    <p:restoredTop sz="94785" autoAdjust="0"/>
  </p:normalViewPr>
  <p:slideViewPr>
    <p:cSldViewPr>
      <p:cViewPr varScale="1">
        <p:scale>
          <a:sx n="81" d="100"/>
          <a:sy n="81" d="100"/>
        </p:scale>
        <p:origin x="63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0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4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91FB-524E-4FC5-B30A-D14EE47BAC3D}" type="datetime1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D615-5D91-4063-814E-BC80735C28CC}" type="datetime1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F2D0-646B-454A-A274-217A15421124}" type="datetime1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F750-6122-4593-B5D8-1615507F1769}" type="datetime1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30E0-0A0F-4FDF-B67B-20987271467F}" type="datetime1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E4DFF-9FEE-437D-BB16-247254E00BE7}" type="datetime1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F12E-E7BE-4CC6-8DD0-C32DE89AEA53}" type="datetime1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7B4F-2367-4F59-8883-A4BE08AFDCEF}" type="datetime1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A747-52FE-42C7-80ED-7262DD3B8632}" type="datetime1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34E7-490B-4629-8091-ADAAFA2EF7A1}" type="datetime1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3FB7-D8C9-4D46-8EA6-7C3987BC2A7A}" type="datetime1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4BC2B-3D51-4DC4-944A-C56733F2C5EC}" type="datetime1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11: The </a:t>
            </a:r>
            <a:r>
              <a:rPr lang="en-US" dirty="0" err="1" smtClean="0"/>
              <a:t>ANalysis</a:t>
            </a:r>
            <a:r>
              <a:rPr lang="en-US" dirty="0" smtClean="0"/>
              <a:t> </a:t>
            </a:r>
            <a:r>
              <a:rPr lang="en-US" dirty="0"/>
              <a:t>O</a:t>
            </a:r>
            <a:r>
              <a:rPr lang="en-US" dirty="0" smtClean="0"/>
              <a:t>f Variance (ANOVA)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48400"/>
            <a:ext cx="569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http://www.luchsinger-mathematics.ch/Var_Reduction.jpg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6400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for Variances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𝑆𝑆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𝑀𝑆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SS: Sum of squares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MS: mean square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 smtClean="0"/>
              <a:t>ANOVA Table: Formulas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42071"/>
              </p:ext>
            </p:extLst>
          </p:nvPr>
        </p:nvGraphicFramePr>
        <p:xfrm>
          <a:off x="228600" y="1066801"/>
          <a:ext cx="8458200" cy="4693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066800"/>
                <a:gridCol w="2133600"/>
                <a:gridCol w="2438400"/>
                <a:gridCol w="914400"/>
              </a:tblGrid>
              <a:tr h="10667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Source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 </a:t>
                      </a:r>
                    </a:p>
                    <a:p>
                      <a:pPr algn="ctr"/>
                      <a:r>
                        <a:rPr lang="en-US" sz="2800" dirty="0" smtClean="0"/>
                        <a:t>(Mean Square)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Factor A</a:t>
                      </a:r>
                    </a:p>
                    <a:p>
                      <a:r>
                        <a:rPr lang="en-US" sz="2800" dirty="0" smtClean="0"/>
                        <a:t>(between)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 – 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Error</a:t>
                      </a:r>
                    </a:p>
                    <a:p>
                      <a:r>
                        <a:rPr lang="en-US" sz="2800" dirty="0" smtClean="0"/>
                        <a:t>(within)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 – k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 </a:t>
                      </a:r>
                      <a:r>
                        <a:rPr lang="en-US" sz="2800" dirty="0" smtClean="0"/>
                        <a:t>–</a:t>
                      </a:r>
                      <a:r>
                        <a:rPr lang="en-US" sz="2800" baseline="0" dirty="0" smtClean="0"/>
                        <a:t> 1</a:t>
                      </a:r>
                      <a:endParaRPr lang="en-US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463817"/>
              </p:ext>
            </p:extLst>
          </p:nvPr>
        </p:nvGraphicFramePr>
        <p:xfrm>
          <a:off x="3276600" y="2286000"/>
          <a:ext cx="1803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" name="Equation" r:id="rId4" imgW="1803240" imgH="927000" progId="Equation.DSMT4">
                  <p:embed/>
                </p:oleObj>
              </mc:Choice>
              <mc:Fallback>
                <p:oleObj name="Equation" r:id="rId4" imgW="180324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1803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63499"/>
              </p:ext>
            </p:extLst>
          </p:nvPr>
        </p:nvGraphicFramePr>
        <p:xfrm>
          <a:off x="3276600" y="342900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" name="Equation" r:id="rId6" imgW="1612800" imgH="927000" progId="Equation.DSMT4">
                  <p:embed/>
                </p:oleObj>
              </mc:Choice>
              <mc:Fallback>
                <p:oleObj name="Equation" r:id="rId6" imgW="161280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429000"/>
                        <a:ext cx="16129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83792"/>
              </p:ext>
            </p:extLst>
          </p:nvPr>
        </p:nvGraphicFramePr>
        <p:xfrm>
          <a:off x="3276600" y="4572000"/>
          <a:ext cx="2095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" name="Equation" r:id="rId8" imgW="2095200" imgH="990360" progId="Equation.DSMT4">
                  <p:embed/>
                </p:oleObj>
              </mc:Choice>
              <mc:Fallback>
                <p:oleObj name="Equation" r:id="rId8" imgW="209520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20955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00878"/>
              </p:ext>
            </p:extLst>
          </p:nvPr>
        </p:nvGraphicFramePr>
        <p:xfrm>
          <a:off x="5476875" y="2362200"/>
          <a:ext cx="181133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" name="Equation" r:id="rId10" imgW="2654280" imgH="1130040" progId="Equation.DSMT4">
                  <p:embed/>
                </p:oleObj>
              </mc:Choice>
              <mc:Fallback>
                <p:oleObj name="Equation" r:id="rId10" imgW="2654280" imgH="1130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2362200"/>
                        <a:ext cx="1811338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46865"/>
              </p:ext>
            </p:extLst>
          </p:nvPr>
        </p:nvGraphicFramePr>
        <p:xfrm>
          <a:off x="5451475" y="3581400"/>
          <a:ext cx="17827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Equation" r:id="rId12" imgW="2616120" imgH="1130040" progId="Equation.DSMT4">
                  <p:embed/>
                </p:oleObj>
              </mc:Choice>
              <mc:Fallback>
                <p:oleObj name="Equation" r:id="rId12" imgW="2616120" imgH="1130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3581400"/>
                        <a:ext cx="17827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992227"/>
              </p:ext>
            </p:extLst>
          </p:nvPr>
        </p:nvGraphicFramePr>
        <p:xfrm>
          <a:off x="7759700" y="2286000"/>
          <a:ext cx="8366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Equation" r:id="rId14" imgW="1143000" imgH="1130040" progId="Equation.DSMT4">
                  <p:embed/>
                </p:oleObj>
              </mc:Choice>
              <mc:Fallback>
                <p:oleObj name="Equation" r:id="rId14" imgW="1143000" imgH="1130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2286000"/>
                        <a:ext cx="836613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6071457"/>
                <a:ext cx="2118850" cy="64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𝑀𝑆𝐸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71457"/>
                <a:ext cx="2118850" cy="64286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Distribution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24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791200"/>
            <a:ext cx="7010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http://www.vosesoftware.com/ModelRiskHelp/index.htm#Distributions/</a:t>
            </a:r>
          </a:p>
          <a:p>
            <a:r>
              <a:rPr lang="en-US" dirty="0" err="1" smtClean="0"/>
              <a:t>Continuous_distributions</a:t>
            </a:r>
            <a:r>
              <a:rPr lang="en-US" dirty="0" smtClean="0"/>
              <a:t>/F_distribution.htm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Hypothesis test: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3124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			</a:t>
            </a:r>
            <a:r>
              <a:rPr lang="el-GR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l-GR" dirty="0" smtClean="0"/>
              <a:t>μ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smtClean="0">
                <a:sym typeface="Symbol"/>
              </a:rPr>
              <a:t> = </a:t>
            </a:r>
            <a:r>
              <a:rPr lang="el-GR" dirty="0" smtClean="0">
                <a:sym typeface="Symbol"/>
              </a:rPr>
              <a:t>μ</a:t>
            </a:r>
            <a:r>
              <a:rPr lang="en-US" baseline="-25000" dirty="0">
                <a:sym typeface="Symbol"/>
              </a:rPr>
              <a:t>k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H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: 			At least two </a:t>
            </a:r>
            <a:r>
              <a:rPr lang="el-GR" dirty="0" smtClean="0">
                <a:sym typeface="Symbol"/>
              </a:rPr>
              <a:t>μ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’s are different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Test statistic: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P-value:		P(F ≥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ts</a:t>
            </a:r>
            <a:r>
              <a:rPr lang="en-US" dirty="0" smtClean="0"/>
              <a:t>) has a F</a:t>
            </a:r>
            <a:r>
              <a:rPr lang="en-US" baseline="-25000" dirty="0" smtClean="0">
                <a:sym typeface="Symbol" panose="05050102010706020507" pitchFamily="18" charset="2"/>
              </a:rPr>
              <a:t>,</a:t>
            </a:r>
            <a:r>
              <a:rPr lang="en-US" baseline="-25000" dirty="0" err="1" smtClean="0">
                <a:sym typeface="Symbol" panose="05050102010706020507" pitchFamily="18" charset="2"/>
              </a:rPr>
              <a:t>dfa,dfe</a:t>
            </a:r>
            <a:r>
              <a:rPr lang="en-US" dirty="0" smtClean="0">
                <a:sym typeface="Symbol" panose="05050102010706020507" pitchFamily="18" charset="2"/>
              </a:rPr>
              <a:t> distribution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96684"/>
              </p:ext>
            </p:extLst>
          </p:nvPr>
        </p:nvGraphicFramePr>
        <p:xfrm>
          <a:off x="3003550" y="281940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3" imgW="1384200" imgH="838080" progId="Equation.DSMT4">
                  <p:embed/>
                </p:oleObj>
              </mc:Choice>
              <mc:Fallback>
                <p:oleObj name="Equation" r:id="rId3" imgW="13842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819400"/>
                        <a:ext cx="1384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8181"/>
            <a:ext cx="8229600" cy="1143000"/>
          </a:xfrm>
        </p:spPr>
        <p:txBody>
          <a:bodyPr/>
          <a:lstStyle/>
          <a:p>
            <a:r>
              <a:rPr lang="en-US" dirty="0" smtClean="0"/>
              <a:t>t test vs. F test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965073"/>
              </p:ext>
            </p:extLst>
          </p:nvPr>
        </p:nvGraphicFramePr>
        <p:xfrm>
          <a:off x="609600" y="2286000"/>
          <a:ext cx="8229600" cy="2895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2-sample</a:t>
                      </a:r>
                      <a:r>
                        <a:rPr lang="en-US" sz="3200" baseline="0" dirty="0" smtClean="0"/>
                        <a:t> independent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ANOVA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Same</a:t>
                      </a:r>
                      <a:r>
                        <a:rPr lang="en-US" sz="3200" baseline="0" dirty="0" smtClean="0"/>
                        <a:t> or different </a:t>
                      </a:r>
                      <a:r>
                        <a:rPr lang="en-US" sz="3200" baseline="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3200" baseline="30000" dirty="0" smtClean="0">
                          <a:sym typeface="Symbol" panose="05050102010706020507" pitchFamily="18" charset="2"/>
                        </a:rPr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mtClean="0"/>
                        <a:t>Same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baseline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3200" baseline="30000" dirty="0" smtClean="0">
                          <a:sym typeface="Symbol" panose="05050102010706020507" pitchFamily="18" charset="2"/>
                        </a:rPr>
                        <a:t>2</a:t>
                      </a:r>
                      <a:endParaRPr lang="en-US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 or 2 tailed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Only 2 tailed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Δ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>
                          <a:sym typeface="Symbol" panose="05050102010706020507" pitchFamily="18" charset="2"/>
                        </a:rPr>
                        <a:t> real number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3200" dirty="0" smtClean="0"/>
                        <a:t>Δ</a:t>
                      </a:r>
                      <a:r>
                        <a:rPr lang="en-US" sz="3200" baseline="-25000" dirty="0" smtClean="0"/>
                        <a:t>0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>
                          <a:sym typeface="Symbol" panose="05050102010706020507" pitchFamily="18" charset="2"/>
                        </a:rPr>
                        <a:t>= 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Only 2 levels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than 2 levels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4229" y="1441215"/>
                <a:ext cx="1770741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29" y="1441215"/>
                <a:ext cx="1770741" cy="588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6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11.2: Comparing the Means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State why you have to use multi-comparison methods vs. 2-sample t procedures.</a:t>
            </a:r>
          </a:p>
          <a:p>
            <a:r>
              <a:rPr lang="en-US" sz="3000" dirty="0"/>
              <a:t>Be able to state when the Bonferroni method should be done and generally state the method.</a:t>
            </a:r>
          </a:p>
          <a:p>
            <a:r>
              <a:rPr lang="en-US" sz="3000" dirty="0" smtClean="0"/>
              <a:t>Be able to state when the Tukey method should be done and perform the method.</a:t>
            </a:r>
          </a:p>
          <a:p>
            <a:r>
              <a:rPr lang="en-US" sz="3000" dirty="0" smtClean="0"/>
              <a:t>Be able to state when the </a:t>
            </a:r>
            <a:r>
              <a:rPr lang="en-US" sz="3000" dirty="0" err="1" smtClean="0"/>
              <a:t>Dunnett</a:t>
            </a:r>
            <a:r>
              <a:rPr lang="en-US" sz="3000" dirty="0" smtClean="0"/>
              <a:t> method should be done.</a:t>
            </a:r>
          </a:p>
          <a:p>
            <a:r>
              <a:rPr lang="en-US" sz="3000" dirty="0" smtClean="0"/>
              <a:t>Be able to draw conclusions from the results of the multi-comparison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mean(s) is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Graphics</a:t>
            </a:r>
          </a:p>
          <a:p>
            <a:r>
              <a:rPr lang="en-US" dirty="0" smtClean="0"/>
              <a:t>Multiple comparisons</a:t>
            </a:r>
          </a:p>
          <a:p>
            <a:pPr lvl="1"/>
            <a:r>
              <a:rPr lang="en-US" sz="3200" dirty="0" smtClean="0"/>
              <a:t>No prior knowledge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multiple pairwise t-tests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I error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of the standard deviation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Structure in the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 with Multiple t tests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575335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 l="17871" t="21670" r="18003"/>
          <a:stretch>
            <a:fillRect/>
          </a:stretch>
        </p:blipFill>
        <p:spPr bwMode="auto">
          <a:xfrm flipV="1">
            <a:off x="1981200" y="5334000"/>
            <a:ext cx="70104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871" t="21670" r="18003"/>
          <a:stretch>
            <a:fillRect/>
          </a:stretch>
        </p:blipFill>
        <p:spPr bwMode="auto">
          <a:xfrm rot="5400000" flipV="1">
            <a:off x="-571501" y="2781301"/>
            <a:ext cx="487680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Overall Risk of Type I Error in Using Repeated t Tests at </a:t>
            </a:r>
            <a:r>
              <a:rPr lang="en-US" dirty="0" smtClean="0">
                <a:sym typeface="Symbol"/>
              </a:rPr>
              <a:t> = 0.05</a:t>
            </a:r>
            <a:endParaRPr lang="en-US" dirty="0"/>
          </a:p>
        </p:txBody>
      </p:sp>
      <p:pic>
        <p:nvPicPr>
          <p:cNvPr id="7" name="Picture 13" descr="T11_01_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964074" cy="5105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11.1: One-Way ANOVA 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0929"/>
            <a:ext cx="9144000" cy="569707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Provide a description of the underlying idea of ANOVA (how we use variance to determine if means are different)</a:t>
            </a:r>
          </a:p>
          <a:p>
            <a:r>
              <a:rPr lang="en-US" sz="3000" dirty="0" smtClean="0">
                <a:sym typeface="Symbol" panose="05050102010706020507" pitchFamily="18" charset="2"/>
              </a:rPr>
              <a:t>Be able to construct the ANOVA table.</a:t>
            </a:r>
          </a:p>
          <a:p>
            <a:r>
              <a:rPr lang="en-US" sz="3000" dirty="0" smtClean="0">
                <a:sym typeface="Symbol" panose="05050102010706020507" pitchFamily="18" charset="2"/>
              </a:rPr>
              <a:t>Be able to perform the significance test for ANOVA and interpret the results.</a:t>
            </a:r>
            <a:endParaRPr lang="en-US" sz="3000" dirty="0">
              <a:sym typeface="Symbol" panose="05050102010706020507" pitchFamily="18" charset="2"/>
            </a:endParaRPr>
          </a:p>
          <a:p>
            <a:r>
              <a:rPr lang="en-US" sz="3000" dirty="0" smtClean="0">
                <a:sym typeface="Symbol" panose="05050102010706020507" pitchFamily="18" charset="2"/>
              </a:rPr>
              <a:t>Be able to state the assumptions for ANOVA and use diagnostics plots to determine when they are valid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Confidence Intervals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8229600" cy="4525963"/>
              </a:xfrm>
            </p:spPr>
            <p:txBody>
              <a:bodyPr/>
              <a:lstStyle/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±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𝑐𝑜𝑙𝑢𝑚𝑛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sub>
                        <m:sup/>
                      </m:sSubSup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𝑆𝐸</m:t>
                      </m:r>
                    </m:oMath>
                  </m:oMathPara>
                </a14:m>
                <a:endParaRPr lang="en-US" sz="3200" dirty="0" smtClean="0"/>
              </a:p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  <m:r>
                            <a:rPr lang="en-US" sz="3200" i="1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𝑐𝑜𝑙𝑢𝑚𝑛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∗∗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𝑀𝑆𝐸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 smtClean="0"/>
              </a:p>
              <a:p>
                <a:pPr marL="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  <m:r>
                            <a:rPr lang="en-US" sz="3200" i="1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  <m:r>
                            <a:rPr lang="en-US" sz="3200" i="1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𝑐𝑜𝑙𝑢𝑚𝑛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</a:rPr>
                            <m:t>∗∗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𝑀𝑆𝐸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3200" dirty="0"/>
              </a:p>
              <a:p>
                <a:pPr marL="0" lvl="4" indent="0">
                  <a:buNone/>
                </a:pPr>
                <a:endParaRPr lang="en-US" sz="3200" dirty="0"/>
              </a:p>
              <a:p>
                <a:pPr marL="0" lvl="4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8229600" cy="45259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Comparison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LSD (Fishers) </a:t>
            </a:r>
          </a:p>
          <a:p>
            <a:r>
              <a:rPr lang="en-US" dirty="0" smtClean="0"/>
              <a:t>Bonferroni</a:t>
            </a:r>
          </a:p>
          <a:p>
            <a:r>
              <a:rPr lang="en-US" dirty="0" err="1" smtClean="0"/>
              <a:t>Tukey</a:t>
            </a:r>
            <a:endParaRPr lang="en-US" dirty="0" smtClean="0"/>
          </a:p>
          <a:p>
            <a:r>
              <a:rPr lang="en-US" dirty="0" err="1" smtClean="0"/>
              <a:t>Dunnet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Bonferroni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𝑐𝑜𝑙𝑢𝑚𝑛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𝑑𝑓𝑒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∗∗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sub>
                        <m:sup/>
                      </m:sSub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Symbol"/>
                  </a:rPr>
                  <a:t>Problems</a:t>
                </a:r>
              </a:p>
              <a:p>
                <a:r>
                  <a:rPr lang="en-US" dirty="0" smtClean="0">
                    <a:sym typeface="Symbol"/>
                  </a:rPr>
                  <a:t>Type I error is usually much less than expected.</a:t>
                </a:r>
              </a:p>
              <a:p>
                <a:r>
                  <a:rPr lang="en-US" dirty="0" smtClean="0">
                    <a:sym typeface="Symbol"/>
                  </a:rPr>
                  <a:t>If c is large, every difference becomes significant. </a:t>
                </a: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:r>
                  <a:rPr lang="en-US" dirty="0"/>
                  <a:t>we repeated this experiment many times, in 95% of these repetitions each and every of the </a:t>
                </a:r>
                <a:r>
                  <a:rPr lang="en-US" dirty="0" smtClean="0"/>
                  <a:t>c </a:t>
                </a:r>
                <a:r>
                  <a:rPr lang="en-US" dirty="0"/>
                  <a:t>confidence intervals would capture the corresponding difference.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  <a:blipFill rotWithShape="0">
                <a:blip r:embed="rId2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143251"/>
            <a:ext cx="2857500" cy="263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 flipH="1">
            <a:off x="1544089" y="1980985"/>
            <a:ext cx="3600450" cy="1388723"/>
          </a:xfrm>
          <a:prstGeom prst="wedgeEllipse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629814" y="2251994"/>
            <a:ext cx="351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 am a Turkey, not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Tukey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Thank you for not eating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                     me!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Tukey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𝑐𝑜𝑙𝑢𝑚𝑛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Used if all pairwise comparisons are used.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Dunnett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Only used if there is a control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𝑐𝑜𝑙𝑢𝑚𝑛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9" y="4313"/>
            <a:ext cx="8229600" cy="910087"/>
          </a:xfrm>
        </p:spPr>
        <p:txBody>
          <a:bodyPr/>
          <a:lstStyle/>
          <a:p>
            <a:r>
              <a:rPr lang="en-US" dirty="0" smtClean="0"/>
              <a:t>Procedure: Multiple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6248399"/>
          </a:xfrm>
        </p:spPr>
        <p:txBody>
          <a:bodyPr>
            <a:normAutofit fontScale="92500"/>
          </a:bodyPr>
          <a:lstStyle/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ANOVA test (obtain the ANOVA table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); only continue if the results are statistically significant.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 family significance level, 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.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multiple comparison 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methodology.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**.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all of the confidence 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intervals required by the procedure.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which ones are statistically 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significant.</a:t>
            </a:r>
            <a:endParaRPr lang="en-US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Visually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display the 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4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1463040" algn="l"/>
                <a:tab pos="3810000" algn="ctr"/>
                <a:tab pos="6172200" algn="r"/>
                <a:tab pos="1097280" algn="l"/>
                <a:tab pos="3810000" algn="ctr"/>
                <a:tab pos="6172200" algn="r"/>
              </a:tabLst>
            </a:pPr>
            <a:r>
              <a:rPr lang="en-US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Write a conclusion in the context of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Factor: What differentiates the populations</a:t>
            </a:r>
          </a:p>
          <a:p>
            <a:r>
              <a:rPr lang="en-US" dirty="0" smtClean="0"/>
              <a:t>Level or group: the number of different populations, 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en-US" b="1" dirty="0">
                <a:solidFill>
                  <a:srgbClr val="800000"/>
                </a:solidFill>
                <a:ea typeface="ＭＳ Ｐゴシック" pitchFamily="34" charset="-128"/>
              </a:rPr>
              <a:t>One-way ANOVA</a:t>
            </a:r>
            <a:r>
              <a:rPr lang="en-US" altLang="en-US" dirty="0">
                <a:solidFill>
                  <a:srgbClr val="800000"/>
                </a:solidFill>
                <a:ea typeface="ＭＳ Ｐゴシック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is used for situations in which there is only one factor, or only one way to classify the populations of interest.</a:t>
            </a:r>
          </a:p>
          <a:p>
            <a:r>
              <a:rPr lang="en-US" altLang="en-US" b="1" dirty="0">
                <a:solidFill>
                  <a:srgbClr val="800000"/>
                </a:solidFill>
                <a:ea typeface="ＭＳ Ｐゴシック" pitchFamily="34" charset="-128"/>
              </a:rPr>
              <a:t>Two-way ANOVA</a:t>
            </a:r>
            <a:r>
              <a:rPr lang="en-US" altLang="en-US" dirty="0">
                <a:solidFill>
                  <a:srgbClr val="800000"/>
                </a:solidFill>
                <a:ea typeface="ＭＳ Ｐゴシック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ＭＳ Ｐゴシック" pitchFamily="34" charset="-128"/>
              </a:rPr>
              <a:t>is used to analyze the effect of two factors.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ANOVA: Graphical</a:t>
            </a:r>
            <a:endParaRPr lang="en-US" dirty="0"/>
          </a:p>
        </p:txBody>
      </p:sp>
      <p:pic>
        <p:nvPicPr>
          <p:cNvPr id="12" name="Picture 14" descr="F11_01_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7386637" cy="3471620"/>
          </a:xfrm>
          <a:prstGeom prst="rect">
            <a:avLst/>
          </a:prstGeom>
          <a:noFill/>
        </p:spPr>
      </p:pic>
      <p:pic>
        <p:nvPicPr>
          <p:cNvPr id="13" name="Picture 14" descr="F11_01_04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794692"/>
            <a:ext cx="3228975" cy="30633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91175" y="571500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for ANOVA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35000" indent="-514350">
              <a:buFont typeface="+mj-lt"/>
              <a:buAutoNum type="arabicParenR"/>
              <a:defRPr/>
            </a:pP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We have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k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independent SRSs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, one from each population.  We measure the same response variable for each sample.</a:t>
            </a:r>
          </a:p>
          <a:p>
            <a:pPr marL="635000" indent="-514350">
              <a:buFont typeface="+mj-lt"/>
              <a:buAutoNum type="arabicParenR"/>
              <a:defRPr/>
            </a:pP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The </a:t>
            </a:r>
            <a:r>
              <a:rPr lang="en-US" i="1" dirty="0" err="1">
                <a:latin typeface="Arial" charset="0"/>
                <a:ea typeface="ＭＳ Ｐゴシック" pitchFamily="-65" charset="-128"/>
                <a:cs typeface="Arial" charset="0"/>
              </a:rPr>
              <a:t>i</a:t>
            </a:r>
            <a:r>
              <a:rPr lang="en-US" dirty="0" err="1">
                <a:latin typeface="Arial" charset="0"/>
                <a:ea typeface="ＭＳ Ｐゴシック" pitchFamily="-65" charset="-128"/>
                <a:cs typeface="Arial" charset="0"/>
              </a:rPr>
              <a:t>th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 population has a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Normal distribution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 with unknown mean </a:t>
            </a:r>
            <a:r>
              <a:rPr lang="el-GR" i="1" dirty="0">
                <a:latin typeface="Arial" charset="0"/>
                <a:ea typeface="ＭＳ Ｐゴシック" pitchFamily="-65" charset="-128"/>
                <a:cs typeface="Arial" charset="0"/>
              </a:rPr>
              <a:t>μ</a:t>
            </a:r>
            <a:r>
              <a:rPr lang="en-US" i="1" baseline="-25000" dirty="0" err="1">
                <a:latin typeface="Arial" charset="0"/>
                <a:ea typeface="ＭＳ Ｐゴシック" pitchFamily="-65" charset="-128"/>
                <a:cs typeface="Arial" charset="0"/>
              </a:rPr>
              <a:t>i</a:t>
            </a:r>
            <a:r>
              <a:rPr lang="en-US" i="1" dirty="0">
                <a:latin typeface="Arial" charset="0"/>
                <a:ea typeface="ＭＳ Ｐゴシック" pitchFamily="-65" charset="-128"/>
                <a:cs typeface="Arial" charset="0"/>
              </a:rPr>
              <a:t>. </a:t>
            </a:r>
          </a:p>
          <a:p>
            <a:pPr marL="635000" indent="-514350">
              <a:buFont typeface="+mj-lt"/>
              <a:buAutoNum type="arabicParenR"/>
              <a:defRPr/>
            </a:pP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All the populations have the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same </a:t>
            </a:r>
            <a:r>
              <a:rPr lang="en-US" dirty="0" smtClean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variance </a:t>
            </a:r>
            <a:r>
              <a:rPr lang="el-GR" i="1" dirty="0" smtClean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σ</a:t>
            </a:r>
            <a:r>
              <a:rPr lang="en-US" i="1" baseline="30000" dirty="0" smtClean="0">
                <a:solidFill>
                  <a:srgbClr val="C00000"/>
                </a:solidFill>
                <a:latin typeface="Arial" charset="0"/>
                <a:ea typeface="ＭＳ Ｐゴシック" pitchFamily="-65" charset="-128"/>
                <a:cs typeface="Arial" charset="0"/>
              </a:rPr>
              <a:t>2</a:t>
            </a:r>
            <a:r>
              <a:rPr lang="en-US" dirty="0" smtClean="0">
                <a:latin typeface="Arial" charset="0"/>
                <a:ea typeface="ＭＳ Ｐゴシック" pitchFamily="-65" charset="-128"/>
                <a:cs typeface="Arial" charset="0"/>
              </a:rPr>
              <a:t>, </a:t>
            </a:r>
            <a:r>
              <a:rPr lang="en-US" dirty="0">
                <a:latin typeface="Arial" charset="0"/>
                <a:ea typeface="ＭＳ Ｐゴシック" pitchFamily="-65" charset="-128"/>
                <a:cs typeface="Arial" charset="0"/>
              </a:rPr>
              <a:t>whose value is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ANOVA: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endParaRPr lang="en-US" baseline="-25000" dirty="0" smtClean="0"/>
          </a:p>
          <a:p>
            <a:pPr lvl="1"/>
            <a:r>
              <a:rPr lang="en-US" sz="3200" dirty="0" smtClean="0"/>
              <a:t>i: group or level</a:t>
            </a:r>
          </a:p>
          <a:p>
            <a:pPr lvl="1"/>
            <a:r>
              <a:rPr lang="en-US" sz="3200" dirty="0"/>
              <a:t>k</a:t>
            </a:r>
            <a:r>
              <a:rPr lang="en-US" sz="3200" dirty="0" smtClean="0"/>
              <a:t>: the total number of levels</a:t>
            </a:r>
          </a:p>
          <a:p>
            <a:pPr lvl="1"/>
            <a:r>
              <a:rPr lang="en-US" sz="3200" dirty="0"/>
              <a:t>j</a:t>
            </a:r>
            <a:r>
              <a:rPr lang="en-US" sz="3200" dirty="0" smtClean="0"/>
              <a:t>: object number in the group</a:t>
            </a:r>
          </a:p>
          <a:p>
            <a:pPr lvl="1"/>
            <a:r>
              <a:rPr lang="en-US" sz="3200" dirty="0" err="1" smtClean="0"/>
              <a:t>n</a:t>
            </a:r>
            <a:r>
              <a:rPr lang="en-US" sz="3200" baseline="-25000" dirty="0" err="1"/>
              <a:t>i</a:t>
            </a:r>
            <a:r>
              <a:rPr lang="en-US" sz="3200" dirty="0" smtClean="0"/>
              <a:t>: total number of objects in group </a:t>
            </a:r>
            <a:r>
              <a:rPr lang="en-US" sz="3200" dirty="0" err="1" smtClean="0"/>
              <a:t>i</a:t>
            </a:r>
            <a:endParaRPr lang="en-US" sz="3200" dirty="0" smtClean="0"/>
          </a:p>
          <a:p>
            <a:r>
              <a:rPr lang="en-US" sz="3600" dirty="0" smtClean="0">
                <a:sym typeface="Symbol"/>
              </a:rPr>
              <a:t></a:t>
            </a:r>
            <a:r>
              <a:rPr lang="en-US" sz="3600" baseline="-25000" dirty="0">
                <a:sym typeface="Symbol"/>
              </a:rPr>
              <a:t>i</a:t>
            </a:r>
            <a:endParaRPr lang="en-US" sz="3600" dirty="0" smtClean="0">
              <a:sym typeface="Symbol"/>
            </a:endParaRPr>
          </a:p>
          <a:p>
            <a:r>
              <a:rPr lang="en-US" sz="3600" dirty="0" err="1">
                <a:sym typeface="Symbol"/>
              </a:rPr>
              <a:t>X</a:t>
            </a:r>
            <a:r>
              <a:rPr lang="en-US" sz="3600" baseline="-25000" dirty="0" err="1" smtClean="0">
                <a:sym typeface="Symbol"/>
              </a:rPr>
              <a:t>ij</a:t>
            </a:r>
            <a:r>
              <a:rPr lang="en-US" sz="3600" dirty="0" smtClean="0">
                <a:sym typeface="Symbol"/>
              </a:rPr>
              <a:t> = </a:t>
            </a:r>
            <a:r>
              <a:rPr lang="en-US" sz="3600" baseline="-25000" dirty="0" smtClean="0">
                <a:sym typeface="Symbol"/>
              </a:rPr>
              <a:t>I</a:t>
            </a:r>
            <a:r>
              <a:rPr lang="en-US" sz="3600" dirty="0" smtClean="0">
                <a:sym typeface="Symbol"/>
              </a:rPr>
              <a:t> + </a:t>
            </a:r>
            <a:r>
              <a:rPr lang="en-US" sz="3600" baseline="-25000" dirty="0" err="1" smtClean="0">
                <a:sym typeface="Symbol"/>
              </a:rPr>
              <a:t>ij</a:t>
            </a:r>
            <a:endParaRPr lang="en-US" sz="3600" baseline="-25000" dirty="0" smtClean="0">
              <a:sym typeface="Symbol"/>
            </a:endParaRPr>
          </a:p>
          <a:p>
            <a:pPr marL="0" indent="0">
              <a:buNone/>
            </a:pPr>
            <a:r>
              <a:rPr lang="en-US" sz="3600" baseline="-25000" dirty="0">
                <a:sym typeface="Symbol"/>
              </a:rPr>
              <a:t> </a:t>
            </a:r>
            <a:r>
              <a:rPr lang="en-US" sz="3600" baseline="-25000" dirty="0" smtClean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  DATA = FIT + RESIDUAL</a:t>
            </a:r>
            <a:endParaRPr lang="en-US" dirty="0" smtClean="0">
              <a:sym typeface="Symbol"/>
            </a:endParaRPr>
          </a:p>
          <a:p>
            <a:pPr lvl="1"/>
            <a:r>
              <a:rPr lang="en-US" sz="3200" dirty="0" smtClean="0">
                <a:sym typeface="Symbol"/>
              </a:rPr>
              <a:t></a:t>
            </a:r>
            <a:r>
              <a:rPr lang="en-US" sz="3200" baseline="-25000" dirty="0" err="1" smtClean="0">
                <a:sym typeface="Symbol"/>
              </a:rPr>
              <a:t>ij</a:t>
            </a:r>
            <a:r>
              <a:rPr lang="en-US" sz="3200" dirty="0" smtClean="0">
                <a:sym typeface="Symbol"/>
              </a:rPr>
              <a:t> ~ </a:t>
            </a:r>
            <a:r>
              <a:rPr lang="en-US" sz="3200" i="1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(0,</a:t>
            </a:r>
            <a:r>
              <a:rPr lang="en-US" sz="3200" baseline="30000" dirty="0" smtClean="0">
                <a:sym typeface="Symbol"/>
              </a:rPr>
              <a:t>2</a:t>
            </a:r>
            <a:r>
              <a:rPr lang="en-US" sz="3200" dirty="0" smtClean="0">
                <a:sym typeface="Symbol"/>
              </a:rPr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ANOVA: model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.=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..=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test</a:t>
            </a:r>
            <a:endParaRPr lang="en-US" dirty="0"/>
          </a:p>
        </p:txBody>
      </p:sp>
      <p:pic>
        <p:nvPicPr>
          <p:cNvPr id="4" name="Content Placeholder 3" descr="Fig. 9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39" t="42532" r="62514" b="30863"/>
          <a:stretch>
            <a:fillRect/>
          </a:stretch>
        </p:blipFill>
        <p:spPr>
          <a:xfrm rot="5400000">
            <a:off x="0" y="2362200"/>
            <a:ext cx="4724400" cy="3200400"/>
          </a:xfrm>
        </p:spPr>
      </p:pic>
      <p:pic>
        <p:nvPicPr>
          <p:cNvPr id="5" name="Picture 4" descr="Fig. 9.3.jpg"/>
          <p:cNvPicPr>
            <a:picLocks noChangeAspect="1"/>
          </p:cNvPicPr>
          <p:nvPr/>
        </p:nvPicPr>
        <p:blipFill>
          <a:blip r:embed="rId3" cstate="print"/>
          <a:srcRect l="6909" t="12328" r="64921" b="62222"/>
          <a:stretch>
            <a:fillRect/>
          </a:stretch>
        </p:blipFill>
        <p:spPr>
          <a:xfrm rot="5400000">
            <a:off x="4201297" y="2123303"/>
            <a:ext cx="4475205" cy="3124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800000"/>
                </a:solidFill>
                <a:cs typeface="Arial" charset="0"/>
              </a:rPr>
              <a:t>Analysis of variance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compares the variation due to specific sources with the variation among individuals who should be similar. In particular, ANOVA tests whether several populations have the same means by comparing </a:t>
            </a:r>
            <a:r>
              <a:rPr lang="en-US" i="1" dirty="0">
                <a:solidFill>
                  <a:srgbClr val="C00000"/>
                </a:solidFill>
                <a:cs typeface="Arial" charset="0"/>
              </a:rPr>
              <a:t>how far apart the sample means are</a:t>
            </a:r>
            <a:r>
              <a:rPr lang="en-US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with </a:t>
            </a:r>
            <a:r>
              <a:rPr lang="en-US" i="1" dirty="0">
                <a:solidFill>
                  <a:srgbClr val="C00000"/>
                </a:solidFill>
                <a:cs typeface="Arial" charset="0"/>
              </a:rPr>
              <a:t>how much variation there is within a sample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11390</TotalTime>
  <Words>674</Words>
  <Application>Microsoft Office PowerPoint</Application>
  <PresentationFormat>On-screen Show (4:3)</PresentationFormat>
  <Paragraphs>160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Chapter 11: The ANalysis Of Variance (ANOVA)</vt:lpstr>
      <vt:lpstr>11.1: One-Way ANOVA - Goals</vt:lpstr>
      <vt:lpstr>ANOVA: Terms</vt:lpstr>
      <vt:lpstr>ANOVA: Graphical</vt:lpstr>
      <vt:lpstr>Assumptions for ANOVA</vt:lpstr>
      <vt:lpstr>ANOVA: model</vt:lpstr>
      <vt:lpstr>ANOVA: model (cont)</vt:lpstr>
      <vt:lpstr>ANOVA test</vt:lpstr>
      <vt:lpstr>ANOVA test</vt:lpstr>
      <vt:lpstr>Formulas for Variances</vt:lpstr>
      <vt:lpstr>ANOVA Table: Formulas</vt:lpstr>
      <vt:lpstr>F Distribution</vt:lpstr>
      <vt:lpstr>ANOVA Hypothesis test: Summary</vt:lpstr>
      <vt:lpstr>t test vs. F test</vt:lpstr>
      <vt:lpstr>11.2: Comparing the Means - Goals</vt:lpstr>
      <vt:lpstr>Which mean(s) is different?</vt:lpstr>
      <vt:lpstr>Problems with multiple pairwise t-tests</vt:lpstr>
      <vt:lpstr>Problem with Multiple t tests</vt:lpstr>
      <vt:lpstr>Overall Risk of Type I Error in Using Repeated t Tests at  = 0.05</vt:lpstr>
      <vt:lpstr>Simultaneous Confidence Intervals</vt:lpstr>
      <vt:lpstr>Multiple Comparison Methods</vt:lpstr>
      <vt:lpstr>Bonferroni Method</vt:lpstr>
      <vt:lpstr>PowerPoint Presentation</vt:lpstr>
      <vt:lpstr>Other Methods</vt:lpstr>
      <vt:lpstr>Procedure: Multiple Comparison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693</cp:revision>
  <dcterms:created xsi:type="dcterms:W3CDTF">2010-01-11T21:36:57Z</dcterms:created>
  <dcterms:modified xsi:type="dcterms:W3CDTF">2016-04-01T11:55:39Z</dcterms:modified>
</cp:coreProperties>
</file>